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1BBA-C868-41BF-B6D2-C4C87A73E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858BDB-9E36-4A77-85A5-4B65B6F78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6D3D6F-5EDF-4F31-B7AF-ACF63AFA4EE9}"/>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277993D0-6531-4BCE-A79F-E910CCE5A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11AF3-B518-4589-A28C-CE2BD4959DDD}"/>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236417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C241-6067-4FB3-A16B-45712A47FB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79935-B706-4DE7-A918-ED3329ADD4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3D9C4-E362-4655-868F-00B18BC56A0B}"/>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ACF79F87-64B7-4DEB-8B86-DAF9FCAEC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6BC2E-0865-4666-B2EA-63EAF8450BE1}"/>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363778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EA82AD-35A3-4E98-AD07-94AA9A4329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E05F59-C86F-412B-BBC3-CAB3113C8D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3C226-35FE-4600-BFB0-001AE4306999}"/>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278E7A7F-FDDF-40FC-9C32-105051659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0F5EE-883E-4C7E-B1C4-19C24EDDB7FF}"/>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316387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022E-8681-4DB5-86AD-795F667C0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1E8E1-5D7E-4B7E-B8BC-DC851352C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308F-BAB7-4A62-8E3F-520B0B963E91}"/>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47F9570C-31A4-4057-982A-81E1731A4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A8E29-935A-4AAD-A7B7-6A6A5F398934}"/>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85345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CC5A-DA96-4562-AA02-7E9873D8AC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F995F1-797F-4D38-9B4B-A9D958F9F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C1DA7C-1007-462B-AEF9-5CFC348D3E02}"/>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D7B4EE27-47A9-4587-AED5-3313D7561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FE87D-5949-4D3D-821B-E4A86DA4FFF7}"/>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1740120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AEA-061A-4CC0-87E4-880556E9D7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2B0A0-F813-4237-8AC6-A64148937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F1DC3-76EF-4B1F-96A0-89CEE083B1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8D2495-B8CF-42ED-B46D-D0371A237A2E}"/>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6" name="Footer Placeholder 5">
            <a:extLst>
              <a:ext uri="{FF2B5EF4-FFF2-40B4-BE49-F238E27FC236}">
                <a16:creationId xmlns:a16="http://schemas.microsoft.com/office/drawing/2014/main" id="{A491EC24-51F9-45B4-9B27-19A689E78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BCE5F-F4B0-46F1-9CC8-BDC5FD4C2F59}"/>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359663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C029-502C-43AA-A15D-C4A8084702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BA1616-5FFD-47E2-8229-550FA92F5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A5C2D-BA3E-49BF-9DA0-76925D87AB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270006-4623-47AB-84A1-E242658BA7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97974-60D0-45B4-AC08-4D3501564A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CB5AC9-1F64-45E0-BD68-D6BB4F8C776F}"/>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8" name="Footer Placeholder 7">
            <a:extLst>
              <a:ext uri="{FF2B5EF4-FFF2-40B4-BE49-F238E27FC236}">
                <a16:creationId xmlns:a16="http://schemas.microsoft.com/office/drawing/2014/main" id="{F9765535-B24A-4EDB-85FF-EB7B1A2442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BA4F92-0EA1-4B01-B03A-6B844745BBF0}"/>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2099867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13DC-E652-47AA-A5EA-77B1DDDE34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8AF0A7-0761-4C27-8B2D-E5A81E5452BE}"/>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4" name="Footer Placeholder 3">
            <a:extLst>
              <a:ext uri="{FF2B5EF4-FFF2-40B4-BE49-F238E27FC236}">
                <a16:creationId xmlns:a16="http://schemas.microsoft.com/office/drawing/2014/main" id="{DC016649-8092-4719-8B01-7F3295ADBF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C1297F-1834-42F6-88B3-BD74B22B8C83}"/>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213774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8A3BD-DD34-498F-9465-DBEEFC494CCC}"/>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3" name="Footer Placeholder 2">
            <a:extLst>
              <a:ext uri="{FF2B5EF4-FFF2-40B4-BE49-F238E27FC236}">
                <a16:creationId xmlns:a16="http://schemas.microsoft.com/office/drawing/2014/main" id="{63B2AC80-D546-45A0-AFAE-F1B4FE954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8DAA0E-08C4-45EF-95BC-D5E90FF10848}"/>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2376121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55DA-3CE8-4DB7-8D31-E70F234EE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4ACF98-35FA-4D26-A568-10BEDAB13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3B821B-A758-4141-BB3D-E1ABBCC99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EC84C-55EA-4503-8A1B-C7AA0090EA6A}"/>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6" name="Footer Placeholder 5">
            <a:extLst>
              <a:ext uri="{FF2B5EF4-FFF2-40B4-BE49-F238E27FC236}">
                <a16:creationId xmlns:a16="http://schemas.microsoft.com/office/drawing/2014/main" id="{67282148-FA9B-44A9-B94E-3E683264A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9BB33-6E0A-4EBF-9A78-C8DC4E055E39}"/>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35648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1AE-A6C9-4E9C-8EE2-C6F060A75B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D1DBE-F2D8-4272-8CA2-38CEF655A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AC101A-C73C-4A51-8697-11AF62767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92E52D-FE1E-4CE8-8CFE-2CDE54E67206}"/>
              </a:ext>
            </a:extLst>
          </p:cNvPr>
          <p:cNvSpPr>
            <a:spLocks noGrp="1"/>
          </p:cNvSpPr>
          <p:nvPr>
            <p:ph type="dt" sz="half" idx="10"/>
          </p:nvPr>
        </p:nvSpPr>
        <p:spPr/>
        <p:txBody>
          <a:bodyPr/>
          <a:lstStyle/>
          <a:p>
            <a:fld id="{CC74A1BD-6BA9-4D7D-BF52-9288BF451199}" type="datetimeFigureOut">
              <a:rPr lang="en-US" smtClean="0"/>
              <a:t>3/18/2021</a:t>
            </a:fld>
            <a:endParaRPr lang="en-US"/>
          </a:p>
        </p:txBody>
      </p:sp>
      <p:sp>
        <p:nvSpPr>
          <p:cNvPr id="6" name="Footer Placeholder 5">
            <a:extLst>
              <a:ext uri="{FF2B5EF4-FFF2-40B4-BE49-F238E27FC236}">
                <a16:creationId xmlns:a16="http://schemas.microsoft.com/office/drawing/2014/main" id="{942FC051-50B6-4F5D-93BD-AE2CDFCF0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A2B95-A01C-4C31-8D7E-3A28C8D1A101}"/>
              </a:ext>
            </a:extLst>
          </p:cNvPr>
          <p:cNvSpPr>
            <a:spLocks noGrp="1"/>
          </p:cNvSpPr>
          <p:nvPr>
            <p:ph type="sldNum" sz="quarter" idx="12"/>
          </p:nvPr>
        </p:nvSpPr>
        <p:spPr/>
        <p:txBody>
          <a:bodyPr/>
          <a:lstStyle/>
          <a:p>
            <a:fld id="{093B8AB3-22AA-44B2-86D9-98A0A3869B0B}" type="slidenum">
              <a:rPr lang="en-US" smtClean="0"/>
              <a:t>‹#›</a:t>
            </a:fld>
            <a:endParaRPr lang="en-US"/>
          </a:p>
        </p:txBody>
      </p:sp>
    </p:spTree>
    <p:extLst>
      <p:ext uri="{BB962C8B-B14F-4D97-AF65-F5344CB8AC3E}">
        <p14:creationId xmlns:p14="http://schemas.microsoft.com/office/powerpoint/2010/main" val="3097899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793A6-3DBB-4A5B-9ACD-7EDBB9429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D2A0E6-51B8-4938-B980-A522D5BF0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E854E-F115-4A3B-B460-2FD3A085DA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4A1BD-6BA9-4D7D-BF52-9288BF451199}" type="datetimeFigureOut">
              <a:rPr lang="en-US" smtClean="0"/>
              <a:t>3/18/2021</a:t>
            </a:fld>
            <a:endParaRPr lang="en-US"/>
          </a:p>
        </p:txBody>
      </p:sp>
      <p:sp>
        <p:nvSpPr>
          <p:cNvPr id="5" name="Footer Placeholder 4">
            <a:extLst>
              <a:ext uri="{FF2B5EF4-FFF2-40B4-BE49-F238E27FC236}">
                <a16:creationId xmlns:a16="http://schemas.microsoft.com/office/drawing/2014/main" id="{73DB5E54-7BDF-49B9-9927-8E5D8FD4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388890-2BA2-4CF1-9FCD-49E49A9D2B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B8AB3-22AA-44B2-86D9-98A0A3869B0B}" type="slidenum">
              <a:rPr lang="en-US" smtClean="0"/>
              <a:t>‹#›</a:t>
            </a:fld>
            <a:endParaRPr lang="en-US"/>
          </a:p>
        </p:txBody>
      </p:sp>
    </p:spTree>
    <p:extLst>
      <p:ext uri="{BB962C8B-B14F-4D97-AF65-F5344CB8AC3E}">
        <p14:creationId xmlns:p14="http://schemas.microsoft.com/office/powerpoint/2010/main" val="30378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559732E-0AA0-4EAE-8951-655C2C3B71DD}"/>
              </a:ext>
            </a:extLst>
          </p:cNvPr>
          <p:cNvSpPr>
            <a:spLocks noGrp="1"/>
          </p:cNvSpPr>
          <p:nvPr>
            <p:ph type="ctrTitle"/>
          </p:nvPr>
        </p:nvSpPr>
        <p:spPr>
          <a:xfrm>
            <a:off x="1804988" y="1442172"/>
            <a:ext cx="8582025" cy="2177328"/>
          </a:xfrm>
        </p:spPr>
        <p:txBody>
          <a:bodyPr anchor="ctr">
            <a:normAutofit/>
          </a:bodyPr>
          <a:lstStyle/>
          <a:p>
            <a:r>
              <a:rPr lang="en-US" sz="6600"/>
              <a:t>Plane Detection from Monocular Images</a:t>
            </a:r>
          </a:p>
        </p:txBody>
      </p:sp>
      <p:sp>
        <p:nvSpPr>
          <p:cNvPr id="12" name="Rectangle: Rounded Corners 1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FB56E35-3F49-4DE4-8393-BDAFA08F7F0F}"/>
              </a:ext>
            </a:extLst>
          </p:cNvPr>
          <p:cNvSpPr>
            <a:spLocks noGrp="1"/>
          </p:cNvSpPr>
          <p:nvPr>
            <p:ph type="subTitle" idx="1"/>
          </p:nvPr>
        </p:nvSpPr>
        <p:spPr>
          <a:xfrm>
            <a:off x="2566988" y="3962400"/>
            <a:ext cx="7058025" cy="581025"/>
          </a:xfrm>
        </p:spPr>
        <p:txBody>
          <a:bodyPr anchor="ctr">
            <a:normAutofit/>
          </a:bodyPr>
          <a:lstStyle/>
          <a:p>
            <a:r>
              <a:rPr lang="en-US" sz="2800">
                <a:solidFill>
                  <a:srgbClr val="FFFFFF"/>
                </a:solidFill>
              </a:rPr>
              <a:t>-Srinath.V.S</a:t>
            </a:r>
          </a:p>
        </p:txBody>
      </p:sp>
    </p:spTree>
    <p:extLst>
      <p:ext uri="{BB962C8B-B14F-4D97-AF65-F5344CB8AC3E}">
        <p14:creationId xmlns:p14="http://schemas.microsoft.com/office/powerpoint/2010/main" val="108565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2C94CA-2585-491F-AC63-A21397DCC40A}"/>
              </a:ext>
            </a:extLst>
          </p:cNvPr>
          <p:cNvSpPr>
            <a:spLocks noGrp="1"/>
          </p:cNvSpPr>
          <p:nvPr>
            <p:ph type="title"/>
          </p:nvPr>
        </p:nvSpPr>
        <p:spPr>
          <a:xfrm>
            <a:off x="1115568" y="548640"/>
            <a:ext cx="10168128" cy="1179576"/>
          </a:xfrm>
        </p:spPr>
        <p:txBody>
          <a:bodyPr>
            <a:normAutofit/>
          </a:bodyPr>
          <a:lstStyle/>
          <a:p>
            <a:r>
              <a:rPr lang="en-US" sz="4000"/>
              <a:t>Background Work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BAF23EC-06E8-4ED5-8548-2973E26FCA46}"/>
              </a:ext>
            </a:extLst>
          </p:cNvPr>
          <p:cNvSpPr>
            <a:spLocks noGrp="1"/>
          </p:cNvSpPr>
          <p:nvPr>
            <p:ph idx="1"/>
          </p:nvPr>
        </p:nvSpPr>
        <p:spPr>
          <a:xfrm>
            <a:off x="1115568" y="2481943"/>
            <a:ext cx="10168128" cy="3695020"/>
          </a:xfrm>
        </p:spPr>
        <p:txBody>
          <a:bodyPr>
            <a:normAutofit/>
          </a:bodyPr>
          <a:lstStyle/>
          <a:p>
            <a:r>
              <a:rPr lang="en-US" sz="2200"/>
              <a:t>This system has been previously used for Segmentation and for estimation of contours.</a:t>
            </a:r>
          </a:p>
          <a:p>
            <a:r>
              <a:rPr lang="en-US" sz="2200"/>
              <a:t>This has also allegedly been used for plane estimation using inverted depth images. </a:t>
            </a:r>
          </a:p>
          <a:p>
            <a:r>
              <a:rPr lang="en-US" sz="2200"/>
              <a:t>Style Transfer networks have been used predominantly as image filters, so, this can be considered to be a depth evaluation filter.</a:t>
            </a:r>
          </a:p>
        </p:txBody>
      </p:sp>
    </p:spTree>
    <p:extLst>
      <p:ext uri="{BB962C8B-B14F-4D97-AF65-F5344CB8AC3E}">
        <p14:creationId xmlns:p14="http://schemas.microsoft.com/office/powerpoint/2010/main" val="181625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7A2C62-7ABD-47B6-8428-645795A29619}"/>
              </a:ext>
            </a:extLst>
          </p:cNvPr>
          <p:cNvSpPr>
            <a:spLocks noGrp="1"/>
          </p:cNvSpPr>
          <p:nvPr>
            <p:ph type="title"/>
          </p:nvPr>
        </p:nvSpPr>
        <p:spPr>
          <a:xfrm>
            <a:off x="1115568" y="548640"/>
            <a:ext cx="10168128" cy="1179576"/>
          </a:xfrm>
        </p:spPr>
        <p:txBody>
          <a:bodyPr>
            <a:normAutofit/>
          </a:bodyPr>
          <a:lstStyle/>
          <a:p>
            <a:r>
              <a:rPr lang="en-US" sz="4000"/>
              <a:t>Inference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B6ACC75-D0C0-41DB-A05A-062299C4B19D}"/>
              </a:ext>
            </a:extLst>
          </p:cNvPr>
          <p:cNvSpPr>
            <a:spLocks noGrp="1"/>
          </p:cNvSpPr>
          <p:nvPr>
            <p:ph idx="1"/>
          </p:nvPr>
        </p:nvSpPr>
        <p:spPr>
          <a:xfrm>
            <a:off x="1115568" y="2481943"/>
            <a:ext cx="10168128" cy="3695020"/>
          </a:xfrm>
        </p:spPr>
        <p:txBody>
          <a:bodyPr>
            <a:normAutofit/>
          </a:bodyPr>
          <a:lstStyle/>
          <a:p>
            <a:r>
              <a:rPr lang="en-US" sz="2200" dirty="0"/>
              <a:t>While it is possible to get depth maps from RGB monocular images, the conversion of the depth images to point clouds seems a lot harder and a lot less accurate as it is severely impeded by camera </a:t>
            </a:r>
            <a:r>
              <a:rPr lang="en-US" sz="2200" dirty="0" err="1"/>
              <a:t>caliberation</a:t>
            </a:r>
            <a:r>
              <a:rPr lang="en-US" sz="2200" dirty="0"/>
              <a:t> parameters.</a:t>
            </a:r>
          </a:p>
          <a:p>
            <a:r>
              <a:rPr lang="en-US" sz="2200" dirty="0"/>
              <a:t>The plane estimation is even more harder in a XYZ system, as planes need to be fit based on some base criterion which may mean multiple traversals in all three x, y and z arrays.</a:t>
            </a:r>
          </a:p>
          <a:p>
            <a:r>
              <a:rPr lang="en-US" sz="2200" dirty="0"/>
              <a:t>It might be possible to combine edge detection with point clouds to make the plane estimation easier.</a:t>
            </a:r>
          </a:p>
          <a:p>
            <a:r>
              <a:rPr lang="en-US" sz="2200" dirty="0"/>
              <a:t>The system struggles with shadows, and black surfaces, it simultaneously assumes the surface to be at both max distance and very close to the surface at the same time.</a:t>
            </a:r>
          </a:p>
        </p:txBody>
      </p:sp>
    </p:spTree>
    <p:extLst>
      <p:ext uri="{BB962C8B-B14F-4D97-AF65-F5344CB8AC3E}">
        <p14:creationId xmlns:p14="http://schemas.microsoft.com/office/powerpoint/2010/main" val="410561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36FF-4F41-458E-B9B1-80D9625F5614}"/>
              </a:ext>
            </a:extLst>
          </p:cNvPr>
          <p:cNvSpPr>
            <a:spLocks noGrp="1"/>
          </p:cNvSpPr>
          <p:nvPr>
            <p:ph type="title"/>
          </p:nvPr>
        </p:nvSpPr>
        <p:spPr/>
        <p:txBody>
          <a:bodyPr/>
          <a:lstStyle/>
          <a:p>
            <a:r>
              <a:rPr lang="en-US" dirty="0"/>
              <a:t>Depth Normalization Removal</a:t>
            </a:r>
          </a:p>
        </p:txBody>
      </p:sp>
      <p:sp>
        <p:nvSpPr>
          <p:cNvPr id="3" name="Content Placeholder 2">
            <a:extLst>
              <a:ext uri="{FF2B5EF4-FFF2-40B4-BE49-F238E27FC236}">
                <a16:creationId xmlns:a16="http://schemas.microsoft.com/office/drawing/2014/main" id="{D1316966-0BF1-403F-B0AB-114216DE23C0}"/>
              </a:ext>
            </a:extLst>
          </p:cNvPr>
          <p:cNvSpPr>
            <a:spLocks noGrp="1"/>
          </p:cNvSpPr>
          <p:nvPr>
            <p:ph idx="1"/>
          </p:nvPr>
        </p:nvSpPr>
        <p:spPr/>
        <p:txBody>
          <a:bodyPr/>
          <a:lstStyle/>
          <a:p>
            <a:r>
              <a:rPr lang="en-US" dirty="0"/>
              <a:t>This allowed for more distinct point clouds. The depth normalization was setting depth values between a range of 0 to 1, this was reducing the amount of difference in depth that could be visualized.</a:t>
            </a:r>
          </a:p>
          <a:p>
            <a:r>
              <a:rPr lang="en-US" dirty="0"/>
              <a:t>This came with its own issues with regards to depth estimation however, the depth ranges increased significantly, preventing any sharp feature estimation.</a:t>
            </a:r>
          </a:p>
        </p:txBody>
      </p:sp>
    </p:spTree>
    <p:extLst>
      <p:ext uri="{BB962C8B-B14F-4D97-AF65-F5344CB8AC3E}">
        <p14:creationId xmlns:p14="http://schemas.microsoft.com/office/powerpoint/2010/main" val="152879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28EC-81B8-4267-8209-69AD562B0D6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65468F9-2E6E-4927-AF20-F29E72883043}"/>
              </a:ext>
            </a:extLst>
          </p:cNvPr>
          <p:cNvSpPr>
            <a:spLocks noGrp="1"/>
          </p:cNvSpPr>
          <p:nvPr>
            <p:ph idx="1"/>
          </p:nvPr>
        </p:nvSpPr>
        <p:spPr/>
        <p:txBody>
          <a:bodyPr>
            <a:normAutofit fontScale="700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Citations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Xiao,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Junhao</a:t>
            </a:r>
            <a:r>
              <a:rPr lang="en-US" sz="1800" dirty="0">
                <a:effectLst/>
                <a:latin typeface="Calibri" panose="020F0502020204030204" pitchFamily="34" charset="0"/>
                <a:ea typeface="Calibri" panose="020F0502020204030204" pitchFamily="34" charset="0"/>
                <a:cs typeface="Times New Roman" panose="02020603050405020304" pitchFamily="18" charset="0"/>
              </a:rPr>
              <a:t>, Jianhua Zhang,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Jianwei</a:t>
            </a:r>
            <a:r>
              <a:rPr lang="en-US" sz="1800" dirty="0">
                <a:effectLst/>
                <a:latin typeface="Calibri" panose="020F0502020204030204" pitchFamily="34" charset="0"/>
                <a:ea typeface="Calibri" panose="020F0502020204030204" pitchFamily="34" charset="0"/>
                <a:cs typeface="Times New Roman" panose="02020603050405020304" pitchFamily="18" charset="0"/>
              </a:rPr>
              <a:t> Zhang,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Houxiang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Zhang, and Hans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Petter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Hildre</a:t>
            </a:r>
            <a:r>
              <a:rPr lang="en-US" sz="1800" dirty="0">
                <a:effectLst/>
                <a:latin typeface="Calibri" panose="020F0502020204030204" pitchFamily="34" charset="0"/>
                <a:ea typeface="Calibri" panose="020F0502020204030204" pitchFamily="34" charset="0"/>
                <a:cs typeface="Times New Roman" panose="02020603050405020304" pitchFamily="18" charset="0"/>
              </a:rPr>
              <a:t>. "Fast plane detection for SLAM from noisy range images in both structured and unstructured environments."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2011 IEEE international conference on mechatronics and automation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pp. 1768-1773. IEEE, 2011.</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Xiaoning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Xiaohui</a:t>
            </a:r>
            <a:r>
              <a:rPr lang="en-US" sz="1800" dirty="0">
                <a:effectLst/>
                <a:latin typeface="Calibri" panose="020F0502020204030204" pitchFamily="34" charset="0"/>
                <a:ea typeface="Calibri" panose="020F0502020204030204" pitchFamily="34" charset="0"/>
                <a:cs typeface="Times New Roman" panose="02020603050405020304" pitchFamily="18" charset="0"/>
              </a:rPr>
              <a:t> Wang, Yuquan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Weijia</a:t>
            </a:r>
            <a:r>
              <a:rPr lang="en-US" sz="1800" dirty="0">
                <a:effectLst/>
                <a:latin typeface="Calibri" panose="020F0502020204030204" pitchFamily="34" charset="0"/>
                <a:ea typeface="Calibri" panose="020F0502020204030204" pitchFamily="34" charset="0"/>
                <a:cs typeface="Times New Roman" panose="02020603050405020304" pitchFamily="18" charset="0"/>
              </a:rPr>
              <a:t> Zhou. "A Plane Extraction Approach in Inverse Depth Images Based on Region-Growing."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Sensors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21, no. 4 (2021): 1141.</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Madhuanand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L., 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Nex</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M. Y. Yang. "Deep learning for monocular depth estimation from UAV images."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ISPRS Annals of the Photogrammetry, Remote Sensing and Spatial Information Sciences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2 (2020): 451-458.</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Khan, Faisal, Saqib Salahuddin, and Hossein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Javidnia</a:t>
            </a:r>
            <a:r>
              <a:rPr lang="en-US" sz="1800" dirty="0">
                <a:effectLst/>
                <a:latin typeface="Calibri" panose="020F0502020204030204" pitchFamily="34" charset="0"/>
                <a:ea typeface="Calibri" panose="020F0502020204030204" pitchFamily="34" charset="0"/>
                <a:cs typeface="Times New Roman" panose="02020603050405020304" pitchFamily="18" charset="0"/>
              </a:rPr>
              <a:t>. "Deep learning-based monocular depth estimation methods—A state-of-the-art review."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Sensors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20, no. 8 (2020): 2272.</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Rodrigues,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Rômulo</a:t>
            </a:r>
            <a:r>
              <a:rPr lang="en-US" sz="1800" dirty="0">
                <a:effectLst/>
                <a:latin typeface="Calibri" panose="020F0502020204030204" pitchFamily="34" charset="0"/>
                <a:ea typeface="Calibri" panose="020F0502020204030204" pitchFamily="34" charset="0"/>
                <a:cs typeface="Times New Roman" panose="02020603050405020304" pitchFamily="18" charset="0"/>
              </a:rPr>
              <a:t> T., Pedro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Miraldo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Dimos</a:t>
            </a:r>
            <a:r>
              <a:rPr lang="en-US" sz="1800" dirty="0">
                <a:effectLst/>
                <a:latin typeface="Calibri" panose="020F0502020204030204" pitchFamily="34" charset="0"/>
                <a:ea typeface="Calibri" panose="020F0502020204030204" pitchFamily="34" charset="0"/>
                <a:cs typeface="Times New Roman" panose="02020603050405020304" pitchFamily="18" charset="0"/>
              </a:rPr>
              <a:t> V.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Dimarogonas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 Pedro Aguiar. "Active Depth Estimation: Stability Analysis and its Applications."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2020 IEEE International Conference on Robotics and Automation (ICRA)</a:t>
            </a:r>
            <a:r>
              <a:rPr lang="en-US" sz="1800" dirty="0">
                <a:effectLst/>
                <a:latin typeface="Calibri" panose="020F0502020204030204" pitchFamily="34" charset="0"/>
                <a:ea typeface="Calibri" panose="020F0502020204030204" pitchFamily="34" charset="0"/>
                <a:cs typeface="Times New Roman" panose="02020603050405020304" pitchFamily="18" charset="0"/>
              </a:rPr>
              <a:t>, pp. 2002-2008. IEEE, 2020.</a:t>
            </a:r>
          </a:p>
          <a:p>
            <a:pPr marL="0" indent="0">
              <a:buNone/>
            </a:pPr>
            <a:endParaRPr lang="en-US" dirty="0"/>
          </a:p>
        </p:txBody>
      </p:sp>
    </p:spTree>
    <p:extLst>
      <p:ext uri="{BB962C8B-B14F-4D97-AF65-F5344CB8AC3E}">
        <p14:creationId xmlns:p14="http://schemas.microsoft.com/office/powerpoint/2010/main" val="393864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6D92A7-2B04-4AF5-A0D0-961D910009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Sample Output</a:t>
            </a:r>
          </a:p>
        </p:txBody>
      </p:sp>
      <p:pic>
        <p:nvPicPr>
          <p:cNvPr id="4" name="Pointcloud">
            <a:hlinkClick r:id="" action="ppaction://media"/>
            <a:extLst>
              <a:ext uri="{FF2B5EF4-FFF2-40B4-BE49-F238E27FC236}">
                <a16:creationId xmlns:a16="http://schemas.microsoft.com/office/drawing/2014/main" id="{2EDFF706-6F7D-4A03-87B1-AB8403C740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77316" y="1520764"/>
            <a:ext cx="6780700" cy="3814143"/>
          </a:xfrm>
          <a:prstGeom prst="rect">
            <a:avLst/>
          </a:prstGeom>
        </p:spPr>
      </p:pic>
    </p:spTree>
    <p:extLst>
      <p:ext uri="{BB962C8B-B14F-4D97-AF65-F5344CB8AC3E}">
        <p14:creationId xmlns:p14="http://schemas.microsoft.com/office/powerpoint/2010/main" val="99418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70CF-6537-4541-8D0E-5E83578C5DD9}"/>
              </a:ext>
            </a:extLst>
          </p:cNvPr>
          <p:cNvSpPr>
            <a:spLocks noGrp="1"/>
          </p:cNvSpPr>
          <p:nvPr>
            <p:ph type="title"/>
          </p:nvPr>
        </p:nvSpPr>
        <p:spPr/>
        <p:txBody>
          <a:bodyPr/>
          <a:lstStyle/>
          <a:p>
            <a:r>
              <a:rPr lang="en-US" dirty="0"/>
              <a:t>The Pipeline</a:t>
            </a:r>
          </a:p>
        </p:txBody>
      </p:sp>
      <p:sp>
        <p:nvSpPr>
          <p:cNvPr id="5" name="Rectangle 4">
            <a:extLst>
              <a:ext uri="{FF2B5EF4-FFF2-40B4-BE49-F238E27FC236}">
                <a16:creationId xmlns:a16="http://schemas.microsoft.com/office/drawing/2014/main" id="{AD166113-07DA-41A4-8461-9B1E1BB8F0AA}"/>
              </a:ext>
            </a:extLst>
          </p:cNvPr>
          <p:cNvSpPr/>
          <p:nvPr/>
        </p:nvSpPr>
        <p:spPr>
          <a:xfrm>
            <a:off x="1737360" y="3429000"/>
            <a:ext cx="1080655" cy="5029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Input</a:t>
            </a:r>
          </a:p>
        </p:txBody>
      </p:sp>
      <p:cxnSp>
        <p:nvCxnSpPr>
          <p:cNvPr id="7" name="Straight Arrow Connector 6">
            <a:extLst>
              <a:ext uri="{FF2B5EF4-FFF2-40B4-BE49-F238E27FC236}">
                <a16:creationId xmlns:a16="http://schemas.microsoft.com/office/drawing/2014/main" id="{5076D912-EAAC-4599-B8D2-E597F480C8E7}"/>
              </a:ext>
            </a:extLst>
          </p:cNvPr>
          <p:cNvCxnSpPr/>
          <p:nvPr/>
        </p:nvCxnSpPr>
        <p:spPr>
          <a:xfrm>
            <a:off x="2818015" y="3690851"/>
            <a:ext cx="540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EAC7BC8-61F9-4967-8FFF-1D08D202FE50}"/>
              </a:ext>
            </a:extLst>
          </p:cNvPr>
          <p:cNvSpPr/>
          <p:nvPr/>
        </p:nvSpPr>
        <p:spPr>
          <a:xfrm>
            <a:off x="3358342" y="3429000"/>
            <a:ext cx="2177934" cy="50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Depth_Estimation</a:t>
            </a:r>
            <a:r>
              <a:rPr lang="en-US" dirty="0"/>
              <a:t> Model</a:t>
            </a:r>
          </a:p>
        </p:txBody>
      </p:sp>
      <p:cxnSp>
        <p:nvCxnSpPr>
          <p:cNvPr id="11" name="Straight Arrow Connector 10">
            <a:extLst>
              <a:ext uri="{FF2B5EF4-FFF2-40B4-BE49-F238E27FC236}">
                <a16:creationId xmlns:a16="http://schemas.microsoft.com/office/drawing/2014/main" id="{651EFDE8-3FA0-4E92-B6A6-8874CD4033FC}"/>
              </a:ext>
            </a:extLst>
          </p:cNvPr>
          <p:cNvCxnSpPr>
            <a:stCxn id="9" idx="3"/>
          </p:cNvCxnSpPr>
          <p:nvPr/>
        </p:nvCxnSpPr>
        <p:spPr>
          <a:xfrm>
            <a:off x="5536276" y="3680442"/>
            <a:ext cx="559724" cy="1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F59A97-C889-4280-BA89-E12DC9AF6FB8}"/>
              </a:ext>
            </a:extLst>
          </p:cNvPr>
          <p:cNvSpPr/>
          <p:nvPr/>
        </p:nvSpPr>
        <p:spPr>
          <a:xfrm>
            <a:off x="6096000" y="3429000"/>
            <a:ext cx="1618210" cy="50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cloud Estimation</a:t>
            </a:r>
          </a:p>
        </p:txBody>
      </p:sp>
      <p:cxnSp>
        <p:nvCxnSpPr>
          <p:cNvPr id="14" name="Straight Arrow Connector 13">
            <a:extLst>
              <a:ext uri="{FF2B5EF4-FFF2-40B4-BE49-F238E27FC236}">
                <a16:creationId xmlns:a16="http://schemas.microsoft.com/office/drawing/2014/main" id="{2ADBDCCA-A4C8-43F8-9697-C73895A0B813}"/>
              </a:ext>
            </a:extLst>
          </p:cNvPr>
          <p:cNvCxnSpPr>
            <a:stCxn id="12" idx="3"/>
          </p:cNvCxnSpPr>
          <p:nvPr/>
        </p:nvCxnSpPr>
        <p:spPr>
          <a:xfrm>
            <a:off x="7714210" y="3680442"/>
            <a:ext cx="565266" cy="1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8FC3CE7-1E30-4E52-BE6F-AA9DDF17B274}"/>
              </a:ext>
            </a:extLst>
          </p:cNvPr>
          <p:cNvSpPr/>
          <p:nvPr/>
        </p:nvSpPr>
        <p:spPr>
          <a:xfrm>
            <a:off x="8279476" y="3429000"/>
            <a:ext cx="1396539" cy="52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17" name="Straight Arrow Connector 16">
            <a:extLst>
              <a:ext uri="{FF2B5EF4-FFF2-40B4-BE49-F238E27FC236}">
                <a16:creationId xmlns:a16="http://schemas.microsoft.com/office/drawing/2014/main" id="{31DC1FFB-3BD2-4098-99FB-D8A0A74BD366}"/>
              </a:ext>
            </a:extLst>
          </p:cNvPr>
          <p:cNvCxnSpPr>
            <a:stCxn id="15" idx="3"/>
          </p:cNvCxnSpPr>
          <p:nvPr/>
        </p:nvCxnSpPr>
        <p:spPr>
          <a:xfrm flipV="1">
            <a:off x="9676015" y="3690851"/>
            <a:ext cx="623454" cy="3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F8C5CE-3209-4328-A42E-2B20C3F21EA7}"/>
              </a:ext>
            </a:extLst>
          </p:cNvPr>
          <p:cNvCxnSpPr/>
          <p:nvPr/>
        </p:nvCxnSpPr>
        <p:spPr>
          <a:xfrm>
            <a:off x="10299469" y="3690851"/>
            <a:ext cx="0" cy="123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4AC2FD-5344-4265-9E1D-A46E397AD0B7}"/>
              </a:ext>
            </a:extLst>
          </p:cNvPr>
          <p:cNvCxnSpPr/>
          <p:nvPr/>
        </p:nvCxnSpPr>
        <p:spPr>
          <a:xfrm flipH="1">
            <a:off x="9243753" y="4929447"/>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58244E5-111F-4955-89D2-DECDD627BF8C}"/>
              </a:ext>
            </a:extLst>
          </p:cNvPr>
          <p:cNvSpPr/>
          <p:nvPr/>
        </p:nvSpPr>
        <p:spPr>
          <a:xfrm>
            <a:off x="8021782" y="4646815"/>
            <a:ext cx="1221955" cy="648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 Estimation</a:t>
            </a:r>
          </a:p>
        </p:txBody>
      </p:sp>
      <p:sp>
        <p:nvSpPr>
          <p:cNvPr id="23" name="Oval 22">
            <a:extLst>
              <a:ext uri="{FF2B5EF4-FFF2-40B4-BE49-F238E27FC236}">
                <a16:creationId xmlns:a16="http://schemas.microsoft.com/office/drawing/2014/main" id="{890B68DC-95A4-4C48-A434-9234484CC263}"/>
              </a:ext>
            </a:extLst>
          </p:cNvPr>
          <p:cNvSpPr/>
          <p:nvPr/>
        </p:nvSpPr>
        <p:spPr>
          <a:xfrm>
            <a:off x="7759925" y="4098174"/>
            <a:ext cx="1745667" cy="1745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46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A8FF5-8D41-4EDB-AB27-20FD013F8D9C}"/>
              </a:ext>
            </a:extLst>
          </p:cNvPr>
          <p:cNvSpPr>
            <a:spLocks noGrp="1"/>
          </p:cNvSpPr>
          <p:nvPr>
            <p:ph type="title"/>
          </p:nvPr>
        </p:nvSpPr>
        <p:spPr>
          <a:xfrm>
            <a:off x="1115568" y="548640"/>
            <a:ext cx="10168128" cy="1179576"/>
          </a:xfrm>
        </p:spPr>
        <p:txBody>
          <a:bodyPr>
            <a:normAutofit/>
          </a:bodyPr>
          <a:lstStyle/>
          <a:p>
            <a:r>
              <a:rPr lang="en-US" sz="4000"/>
              <a:t>Depth Estimation Model</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469D45E-7CA7-4FC2-BBCB-CC1199E2953F}"/>
              </a:ext>
            </a:extLst>
          </p:cNvPr>
          <p:cNvSpPr>
            <a:spLocks noGrp="1"/>
          </p:cNvSpPr>
          <p:nvPr>
            <p:ph idx="1"/>
          </p:nvPr>
        </p:nvSpPr>
        <p:spPr>
          <a:xfrm>
            <a:off x="1115568" y="2481943"/>
            <a:ext cx="10168128" cy="3695020"/>
          </a:xfrm>
        </p:spPr>
        <p:txBody>
          <a:bodyPr>
            <a:normAutofit/>
          </a:bodyPr>
          <a:lstStyle/>
          <a:p>
            <a:r>
              <a:rPr lang="en-US" sz="2200"/>
              <a:t>This is the ML model based on a Style transfer GAN used to find the depth images from the NYU-V2 dataset.</a:t>
            </a:r>
          </a:p>
          <a:p>
            <a:r>
              <a:rPr lang="en-US" sz="2200"/>
              <a:t>The encoder is based on Densenet-169, with weights loaded from Imagenet. This cut down my training process, and I practically only had to train my decoder.</a:t>
            </a:r>
          </a:p>
          <a:p>
            <a:r>
              <a:rPr lang="en-US" sz="2200"/>
              <a:t>The decoder had to be upscaled to get back the original resolution, I missed one layer in my calculations and ended up with half the resolution of the encoded image as my depth image prediction. This does not affect the actual predictions in any way, as it was trained this way.</a:t>
            </a:r>
          </a:p>
          <a:p>
            <a:endParaRPr lang="en-US" sz="2200"/>
          </a:p>
        </p:txBody>
      </p:sp>
    </p:spTree>
    <p:extLst>
      <p:ext uri="{BB962C8B-B14F-4D97-AF65-F5344CB8AC3E}">
        <p14:creationId xmlns:p14="http://schemas.microsoft.com/office/powerpoint/2010/main" val="141029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D11E78-DA07-415C-95CD-268ABAFD2241}"/>
              </a:ext>
            </a:extLst>
          </p:cNvPr>
          <p:cNvSpPr>
            <a:spLocks noGrp="1"/>
          </p:cNvSpPr>
          <p:nvPr>
            <p:ph type="title"/>
          </p:nvPr>
        </p:nvSpPr>
        <p:spPr>
          <a:xfrm>
            <a:off x="1115568" y="548640"/>
            <a:ext cx="10168128" cy="1179576"/>
          </a:xfrm>
        </p:spPr>
        <p:txBody>
          <a:bodyPr>
            <a:normAutofit/>
          </a:bodyPr>
          <a:lstStyle/>
          <a:p>
            <a:r>
              <a:rPr lang="en-US" sz="4000"/>
              <a:t>Point cloud Estimation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F61EAF9-6BA9-4E5C-8B92-8FD177A6EBCB}"/>
              </a:ext>
            </a:extLst>
          </p:cNvPr>
          <p:cNvSpPr>
            <a:spLocks noGrp="1"/>
          </p:cNvSpPr>
          <p:nvPr>
            <p:ph idx="1"/>
          </p:nvPr>
        </p:nvSpPr>
        <p:spPr>
          <a:xfrm>
            <a:off x="1115568" y="2481943"/>
            <a:ext cx="10168128" cy="3695020"/>
          </a:xfrm>
        </p:spPr>
        <p:txBody>
          <a:bodyPr>
            <a:normAutofit/>
          </a:bodyPr>
          <a:lstStyle/>
          <a:p>
            <a:r>
              <a:rPr lang="en-US" sz="2200"/>
              <a:t>Initially, I was keen on using a package called Open3D to render my point clouds from the depth image, but then I decided to write my own, due to undebuggable errors.</a:t>
            </a:r>
          </a:p>
          <a:p>
            <a:r>
              <a:rPr lang="en-US" sz="2200"/>
              <a:t>The camera is calibrated using Camera Caliberation, one of the caliberation values is chosen to evaluate focal length and camera centre parameters.</a:t>
            </a:r>
          </a:p>
          <a:p>
            <a:r>
              <a:rPr lang="en-US" sz="2200"/>
              <a:t>The depth image is then used to estimate x,y and z values based on camera caliberation parameters.</a:t>
            </a:r>
          </a:p>
        </p:txBody>
      </p:sp>
    </p:spTree>
    <p:extLst>
      <p:ext uri="{BB962C8B-B14F-4D97-AF65-F5344CB8AC3E}">
        <p14:creationId xmlns:p14="http://schemas.microsoft.com/office/powerpoint/2010/main" val="307798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7F4364-13BF-4EB7-861A-9F582E8CCCE9}"/>
              </a:ext>
            </a:extLst>
          </p:cNvPr>
          <p:cNvSpPr>
            <a:spLocks noGrp="1"/>
          </p:cNvSpPr>
          <p:nvPr>
            <p:ph type="title"/>
          </p:nvPr>
        </p:nvSpPr>
        <p:spPr>
          <a:xfrm>
            <a:off x="1115568" y="548640"/>
            <a:ext cx="10168128" cy="1179576"/>
          </a:xfrm>
        </p:spPr>
        <p:txBody>
          <a:bodyPr>
            <a:normAutofit/>
          </a:bodyPr>
          <a:lstStyle/>
          <a:p>
            <a:r>
              <a:rPr lang="en-US" sz="4000"/>
              <a:t>Visualization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B69A7EB-FEFA-43E9-B405-60729506D6AD}"/>
              </a:ext>
            </a:extLst>
          </p:cNvPr>
          <p:cNvSpPr>
            <a:spLocks noGrp="1"/>
          </p:cNvSpPr>
          <p:nvPr>
            <p:ph idx="1"/>
          </p:nvPr>
        </p:nvSpPr>
        <p:spPr>
          <a:xfrm>
            <a:off x="1115568" y="2481943"/>
            <a:ext cx="10168128" cy="3695020"/>
          </a:xfrm>
        </p:spPr>
        <p:txBody>
          <a:bodyPr>
            <a:normAutofit/>
          </a:bodyPr>
          <a:lstStyle/>
          <a:p>
            <a:r>
              <a:rPr lang="en-US" sz="2200"/>
              <a:t>This involves rearranging the scales of the numpy arrays and then plotting the point cloud obtained.</a:t>
            </a:r>
          </a:p>
          <a:p>
            <a:r>
              <a:rPr lang="en-US" sz="2200"/>
              <a:t>This proved to be rather inaccurate due to camera caliberation difficulties and general issues with my implementation, ranging from lighting to the way the dataset was structured. The dataset was primarily meant for segmentation of objects, hence, considered a homogeneous object to be of the same depth, which can be seen in the depth images.</a:t>
            </a:r>
          </a:p>
        </p:txBody>
      </p:sp>
    </p:spTree>
    <p:extLst>
      <p:ext uri="{BB962C8B-B14F-4D97-AF65-F5344CB8AC3E}">
        <p14:creationId xmlns:p14="http://schemas.microsoft.com/office/powerpoint/2010/main" val="246111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CA2E62-FC47-430C-A86E-EBF8B644BD8F}"/>
              </a:ext>
            </a:extLst>
          </p:cNvPr>
          <p:cNvSpPr>
            <a:spLocks noGrp="1"/>
          </p:cNvSpPr>
          <p:nvPr>
            <p:ph type="title"/>
          </p:nvPr>
        </p:nvSpPr>
        <p:spPr>
          <a:xfrm>
            <a:off x="1115568" y="548640"/>
            <a:ext cx="10168128" cy="1179576"/>
          </a:xfrm>
        </p:spPr>
        <p:txBody>
          <a:bodyPr>
            <a:normAutofit/>
          </a:bodyPr>
          <a:lstStyle/>
          <a:p>
            <a:r>
              <a:rPr lang="en-US" sz="4000"/>
              <a:t>Plane estimation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F73C60-3E32-4C10-A7E8-9C186A36A05F}"/>
              </a:ext>
            </a:extLst>
          </p:cNvPr>
          <p:cNvSpPr>
            <a:spLocks noGrp="1"/>
          </p:cNvSpPr>
          <p:nvPr>
            <p:ph idx="1"/>
          </p:nvPr>
        </p:nvSpPr>
        <p:spPr>
          <a:xfrm>
            <a:off x="1115568" y="2481943"/>
            <a:ext cx="10168128" cy="3695020"/>
          </a:xfrm>
        </p:spPr>
        <p:txBody>
          <a:bodyPr>
            <a:normAutofit/>
          </a:bodyPr>
          <a:lstStyle/>
          <a:p>
            <a:r>
              <a:rPr lang="en-US" sz="2200"/>
              <a:t>Find edges, find if edges are parallel by undistotring the edges based on camera calibration parameters, use the point cloud to see what edge lie in the cloud. Or make the cloud as a set intersection of points on the edges and the points in the depth image.</a:t>
            </a:r>
          </a:p>
          <a:p>
            <a:r>
              <a:rPr lang="en-US" sz="2200"/>
              <a:t>Then using the parallel edges, fit a plane. If some other edge is also found that can be parallel to these two edges, extend the plane.</a:t>
            </a:r>
          </a:p>
          <a:p>
            <a:r>
              <a:rPr lang="en-US" sz="2200"/>
              <a:t>Once a plane of maximal size has been found, check of normal to any of the edges to detect vertical planes.</a:t>
            </a:r>
          </a:p>
        </p:txBody>
      </p:sp>
    </p:spTree>
    <p:extLst>
      <p:ext uri="{BB962C8B-B14F-4D97-AF65-F5344CB8AC3E}">
        <p14:creationId xmlns:p14="http://schemas.microsoft.com/office/powerpoint/2010/main" val="22210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FCBA-1544-4267-A2ED-13B7F4C32921}"/>
              </a:ext>
            </a:extLst>
          </p:cNvPr>
          <p:cNvSpPr>
            <a:spLocks noGrp="1"/>
          </p:cNvSpPr>
          <p:nvPr>
            <p:ph type="title"/>
          </p:nvPr>
        </p:nvSpPr>
        <p:spPr/>
        <p:txBody>
          <a:bodyPr/>
          <a:lstStyle/>
          <a:p>
            <a:r>
              <a:rPr lang="en-US" dirty="0"/>
              <a:t>Sample Outputs :</a:t>
            </a:r>
          </a:p>
        </p:txBody>
      </p:sp>
      <p:pic>
        <p:nvPicPr>
          <p:cNvPr id="5" name="Content Placeholder 4" descr="Background pattern&#10;&#10;Description automatically generated with medium confidence">
            <a:extLst>
              <a:ext uri="{FF2B5EF4-FFF2-40B4-BE49-F238E27FC236}">
                <a16:creationId xmlns:a16="http://schemas.microsoft.com/office/drawing/2014/main" id="{ABA8E8E8-FAE3-4F3C-89BA-21B28C5C1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3475" y="1961074"/>
            <a:ext cx="2305050" cy="3067050"/>
          </a:xfrm>
        </p:spPr>
      </p:pic>
      <p:pic>
        <p:nvPicPr>
          <p:cNvPr id="7" name="Picture 6" descr="A picture containing text, wall, indoor&#10;&#10;Description automatically generated">
            <a:extLst>
              <a:ext uri="{FF2B5EF4-FFF2-40B4-BE49-F238E27FC236}">
                <a16:creationId xmlns:a16="http://schemas.microsoft.com/office/drawing/2014/main" id="{54A6EF44-FB21-44F6-96CF-CBAD3D1CC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59" y="2010118"/>
            <a:ext cx="3954508" cy="2968961"/>
          </a:xfrm>
          <a:prstGeom prst="rect">
            <a:avLst/>
          </a:prstGeom>
        </p:spPr>
      </p:pic>
      <p:pic>
        <p:nvPicPr>
          <p:cNvPr id="9" name="Picture 8" descr="Chart&#10;&#10;Description automatically generated">
            <a:extLst>
              <a:ext uri="{FF2B5EF4-FFF2-40B4-BE49-F238E27FC236}">
                <a16:creationId xmlns:a16="http://schemas.microsoft.com/office/drawing/2014/main" id="{25F19381-7D79-4C79-8D7E-5AED17775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933" y="1845537"/>
            <a:ext cx="4397495" cy="3298121"/>
          </a:xfrm>
          <a:prstGeom prst="rect">
            <a:avLst/>
          </a:prstGeom>
        </p:spPr>
      </p:pic>
    </p:spTree>
    <p:extLst>
      <p:ext uri="{BB962C8B-B14F-4D97-AF65-F5344CB8AC3E}">
        <p14:creationId xmlns:p14="http://schemas.microsoft.com/office/powerpoint/2010/main" val="83364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floor, wall, wood&#10;&#10;Description automatically generated">
            <a:extLst>
              <a:ext uri="{FF2B5EF4-FFF2-40B4-BE49-F238E27FC236}">
                <a16:creationId xmlns:a16="http://schemas.microsoft.com/office/drawing/2014/main" id="{0FAEB202-4FE8-47B8-9A3C-06B446B6B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209" y="2119281"/>
            <a:ext cx="4739563" cy="3558364"/>
          </a:xfrm>
        </p:spPr>
      </p:pic>
      <p:pic>
        <p:nvPicPr>
          <p:cNvPr id="7" name="Picture 6" descr="A screenshot of a computer&#10;&#10;Description automatically generated with medium confidence">
            <a:extLst>
              <a:ext uri="{FF2B5EF4-FFF2-40B4-BE49-F238E27FC236}">
                <a16:creationId xmlns:a16="http://schemas.microsoft.com/office/drawing/2014/main" id="{459D4357-1EEA-45B9-A92D-B22195728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621" y="2364938"/>
            <a:ext cx="2305050" cy="3067050"/>
          </a:xfrm>
          <a:prstGeom prst="rect">
            <a:avLst/>
          </a:prstGeom>
        </p:spPr>
      </p:pic>
      <p:pic>
        <p:nvPicPr>
          <p:cNvPr id="15" name="Picture 14" descr="Chart, radar chart&#10;&#10;Description automatically generated">
            <a:extLst>
              <a:ext uri="{FF2B5EF4-FFF2-40B4-BE49-F238E27FC236}">
                <a16:creationId xmlns:a16="http://schemas.microsoft.com/office/drawing/2014/main" id="{2E94E1BF-4C52-4C2B-A9B3-36D56171F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520" y="2659224"/>
            <a:ext cx="2722295" cy="2186343"/>
          </a:xfrm>
          <a:prstGeom prst="rect">
            <a:avLst/>
          </a:prstGeom>
        </p:spPr>
      </p:pic>
    </p:spTree>
    <p:extLst>
      <p:ext uri="{BB962C8B-B14F-4D97-AF65-F5344CB8AC3E}">
        <p14:creationId xmlns:p14="http://schemas.microsoft.com/office/powerpoint/2010/main" val="3552696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884</Words>
  <Application>Microsoft Office PowerPoint</Application>
  <PresentationFormat>Widescreen</PresentationFormat>
  <Paragraphs>49</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Plane Detection from Monocular Images</vt:lpstr>
      <vt:lpstr>Sample Output</vt:lpstr>
      <vt:lpstr>The Pipeline</vt:lpstr>
      <vt:lpstr>Depth Estimation Model</vt:lpstr>
      <vt:lpstr>Point cloud Estimation </vt:lpstr>
      <vt:lpstr>Visualization </vt:lpstr>
      <vt:lpstr>Plane estimation </vt:lpstr>
      <vt:lpstr>Sample Outputs :</vt:lpstr>
      <vt:lpstr>PowerPoint Presentation</vt:lpstr>
      <vt:lpstr>Background Work :</vt:lpstr>
      <vt:lpstr>Inference :</vt:lpstr>
      <vt:lpstr>Depth Normalization Removal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 Detection from Monocular Images</dc:title>
  <dc:creator>Srinath Vanamamalai Sowmithri</dc:creator>
  <cp:lastModifiedBy>Srinath Vanamamalai Sowmithri</cp:lastModifiedBy>
  <cp:revision>12</cp:revision>
  <dcterms:created xsi:type="dcterms:W3CDTF">2021-03-18T19:33:33Z</dcterms:created>
  <dcterms:modified xsi:type="dcterms:W3CDTF">2021-03-18T22:22:51Z</dcterms:modified>
</cp:coreProperties>
</file>